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Lst>
  <p:sldSz cy="5143500" cx="9144000"/>
  <p:notesSz cx="6858000" cy="9144000"/>
  <p:embeddedFontLst>
    <p:embeddedFont>
      <p:font typeface="Raleway"/>
      <p:regular r:id="rId14"/>
      <p:bold r:id="rId15"/>
      <p:italic r:id="rId16"/>
      <p:boldItalic r:id="rId17"/>
    </p:embeddedFont>
    <p:embeddedFont>
      <p:font typeface="Lato"/>
      <p:regular r:id="rId18"/>
      <p:bold r:id="rId19"/>
      <p:italic r:id="rId20"/>
      <p:boldItalic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Lato-boldItalic.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Raleway-bold.fntdata"/><Relationship Id="rId14" Type="http://schemas.openxmlformats.org/officeDocument/2006/relationships/font" Target="fonts/Raleway-regular.fntdata"/><Relationship Id="rId17" Type="http://schemas.openxmlformats.org/officeDocument/2006/relationships/font" Target="fonts/Raleway-boldItalic.fntdata"/><Relationship Id="rId16" Type="http://schemas.openxmlformats.org/officeDocument/2006/relationships/font" Target="fonts/Raleway-italic.fntdata"/><Relationship Id="rId5" Type="http://schemas.openxmlformats.org/officeDocument/2006/relationships/slide" Target="slides/slide1.xml"/><Relationship Id="rId19" Type="http://schemas.openxmlformats.org/officeDocument/2006/relationships/font" Target="fonts/Lato-bold.fntdata"/><Relationship Id="rId6" Type="http://schemas.openxmlformats.org/officeDocument/2006/relationships/slide" Target="slides/slide2.xml"/><Relationship Id="rId18" Type="http://schemas.openxmlformats.org/officeDocument/2006/relationships/font" Target="fonts/Lato-regular.fntdata"/><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2.jpg>
</file>

<file path=ppt/media/image3.jp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Google Shape;177;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3" name="Shape 193"/>
        <p:cNvGrpSpPr/>
        <p:nvPr/>
      </p:nvGrpSpPr>
      <p:grpSpPr>
        <a:xfrm>
          <a:off x="0" y="0"/>
          <a:ext cx="0" cy="0"/>
          <a:chOff x="0" y="0"/>
          <a:chExt cx="0" cy="0"/>
        </a:xfrm>
      </p:grpSpPr>
      <p:sp>
        <p:nvSpPr>
          <p:cNvPr id="194" name="Google Shape;194;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9" name="Shape 199"/>
        <p:cNvGrpSpPr/>
        <p:nvPr/>
      </p:nvGrpSpPr>
      <p:grpSpPr>
        <a:xfrm>
          <a:off x="0" y="0"/>
          <a:ext cx="0" cy="0"/>
          <a:chOff x="0" y="0"/>
          <a:chExt cx="0" cy="0"/>
        </a:xfrm>
      </p:grpSpPr>
      <p:sp>
        <p:nvSpPr>
          <p:cNvPr id="200" name="Google Shape;200;g1f88252dc4_0_1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1f88252dc4_0_1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Knight Capital - August 1 2012 - A bug in an HFT algorithm submitted erroneous orders in 150 different securities.  They lost 4x the previous years income in the first 30 mins of the trading day.  SPY was the 52nd most traded securities that day due to these orders.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Google Shape;249;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3" name="Shape 253"/>
        <p:cNvGrpSpPr/>
        <p:nvPr/>
      </p:nvGrpSpPr>
      <p:grpSpPr>
        <a:xfrm>
          <a:off x="0" y="0"/>
          <a:ext cx="0" cy="0"/>
          <a:chOff x="0" y="0"/>
          <a:chExt cx="0" cy="0"/>
        </a:xfrm>
      </p:grpSpPr>
      <p:sp>
        <p:nvSpPr>
          <p:cNvPr id="254" name="Google Shape;254;g4cc0f16c0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4cc0f16c0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6" name="Shape 266"/>
        <p:cNvGrpSpPr/>
        <p:nvPr/>
      </p:nvGrpSpPr>
      <p:grpSpPr>
        <a:xfrm>
          <a:off x="0" y="0"/>
          <a:ext cx="0" cy="0"/>
          <a:chOff x="0" y="0"/>
          <a:chExt cx="0" cy="0"/>
        </a:xfrm>
      </p:grpSpPr>
      <p:sp>
        <p:nvSpPr>
          <p:cNvPr id="267" name="Google Shape;267;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1529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The Investors’ </a:t>
            </a:r>
            <a:r>
              <a:rPr lang="en-GB" sz="600">
                <a:latin typeface="Raleway"/>
                <a:ea typeface="Raleway"/>
                <a:cs typeface="Raleway"/>
                <a:sym typeface="Raleway"/>
              </a:rPr>
              <a:t>Association</a:t>
            </a:r>
            <a:r>
              <a:rPr lang="en-GB" sz="600">
                <a:latin typeface="Raleway"/>
                <a:ea typeface="Raleway"/>
                <a:cs typeface="Raleway"/>
                <a:sym typeface="Raleway"/>
              </a:rPr>
              <a:t> at NC State</a:t>
            </a:r>
            <a:endParaRPr sz="600">
              <a:latin typeface="Raleway"/>
              <a:ea typeface="Raleway"/>
              <a:cs typeface="Raleway"/>
              <a:sym typeface="Raleway"/>
            </a:endParaRPr>
          </a:p>
        </p:txBody>
      </p:sp>
      <p:sp>
        <p:nvSpPr>
          <p:cNvPr id="19" name="Google Shape;19;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2/11/2019</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8" name="Shape 108"/>
        <p:cNvGrpSpPr/>
        <p:nvPr/>
      </p:nvGrpSpPr>
      <p:grpSpPr>
        <a:xfrm>
          <a:off x="0" y="0"/>
          <a:ext cx="0" cy="0"/>
          <a:chOff x="0" y="0"/>
          <a:chExt cx="0" cy="0"/>
        </a:xfrm>
      </p:grpSpPr>
      <p:grpSp>
        <p:nvGrpSpPr>
          <p:cNvPr id="109" name="Google Shape;109;p11"/>
          <p:cNvGrpSpPr/>
          <p:nvPr/>
        </p:nvGrpSpPr>
        <p:grpSpPr>
          <a:xfrm>
            <a:off x="830392" y="4169130"/>
            <a:ext cx="745763" cy="45826"/>
            <a:chOff x="4580561" y="2589004"/>
            <a:chExt cx="1064464" cy="25200"/>
          </a:xfrm>
        </p:grpSpPr>
        <p:sp>
          <p:nvSpPr>
            <p:cNvPr id="110" name="Google Shape;110;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11"/>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3" name="Google Shape;113;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4" name="Google Shape;114;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 name="Google Shape;115;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6" name="Google Shape;116;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8" name="Shape 118"/>
        <p:cNvGrpSpPr/>
        <p:nvPr/>
      </p:nvGrpSpPr>
      <p:grpSpPr>
        <a:xfrm>
          <a:off x="0" y="0"/>
          <a:ext cx="0" cy="0"/>
          <a:chOff x="0" y="0"/>
          <a:chExt cx="0" cy="0"/>
        </a:xfrm>
      </p:grpSpPr>
      <p:sp>
        <p:nvSpPr>
          <p:cNvPr id="119" name="Google Shape;119;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 name="Google Shape;120;p12"/>
          <p:cNvGrpSpPr/>
          <p:nvPr/>
        </p:nvGrpSpPr>
        <p:grpSpPr>
          <a:xfrm>
            <a:off x="830392" y="1191256"/>
            <a:ext cx="745763" cy="45826"/>
            <a:chOff x="4580561" y="2589004"/>
            <a:chExt cx="1064464" cy="25200"/>
          </a:xfrm>
        </p:grpSpPr>
        <p:sp>
          <p:nvSpPr>
            <p:cNvPr id="121" name="Google Shape;121;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 name="Google Shape;123;p12"/>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4" name="Google Shape;124;p12"/>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5" name="Google Shape;125;p12"/>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6" name="Google Shape;126;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7" name="Google Shape;127;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8" name="Google Shape;128;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29" name="Google Shape;129;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1" name="Shape 131"/>
        <p:cNvGrpSpPr/>
        <p:nvPr/>
      </p:nvGrpSpPr>
      <p:grpSpPr>
        <a:xfrm>
          <a:off x="0" y="0"/>
          <a:ext cx="0" cy="0"/>
          <a:chOff x="0" y="0"/>
          <a:chExt cx="0" cy="0"/>
        </a:xfrm>
      </p:grpSpPr>
      <p:sp>
        <p:nvSpPr>
          <p:cNvPr id="132" name="Google Shape;132;p13"/>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33" name="Google Shape;133;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4" name="Google Shape;134;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5" name="Google Shape;135;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6" name="Google Shape;136;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8" name="Shape 138"/>
        <p:cNvGrpSpPr/>
        <p:nvPr/>
      </p:nvGrpSpPr>
      <p:grpSpPr>
        <a:xfrm>
          <a:off x="0" y="0"/>
          <a:ext cx="0" cy="0"/>
          <a:chOff x="0" y="0"/>
          <a:chExt cx="0" cy="0"/>
        </a:xfrm>
      </p:grpSpPr>
      <p:grpSp>
        <p:nvGrpSpPr>
          <p:cNvPr id="139" name="Google Shape;139;p14"/>
          <p:cNvGrpSpPr/>
          <p:nvPr/>
        </p:nvGrpSpPr>
        <p:grpSpPr>
          <a:xfrm>
            <a:off x="830392" y="4169130"/>
            <a:ext cx="745763" cy="45826"/>
            <a:chOff x="4580561" y="2589004"/>
            <a:chExt cx="1064464" cy="25200"/>
          </a:xfrm>
        </p:grpSpPr>
        <p:sp>
          <p:nvSpPr>
            <p:cNvPr id="140" name="Google Shape;140;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 name="Google Shape;142;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3" name="Google Shape;143;p14"/>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4" name="Google Shape;144;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5" name="Google Shape;145;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6" name="Google Shape;146;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7" name="Google Shape;147;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49" name="Shape 149"/>
        <p:cNvGrpSpPr/>
        <p:nvPr/>
      </p:nvGrpSpPr>
      <p:grpSpPr>
        <a:xfrm>
          <a:off x="0" y="0"/>
          <a:ext cx="0" cy="0"/>
          <a:chOff x="0" y="0"/>
          <a:chExt cx="0" cy="0"/>
        </a:xfrm>
      </p:grpSpPr>
      <p:sp>
        <p:nvSpPr>
          <p:cNvPr id="150" name="Google Shape;150;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1" name="Google Shape;151;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2" name="Google Shape;152;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3" name="Google Shape;153;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5" name="Shape 155"/>
        <p:cNvGrpSpPr/>
        <p:nvPr/>
      </p:nvGrpSpPr>
      <p:grpSpPr>
        <a:xfrm>
          <a:off x="0" y="0"/>
          <a:ext cx="0" cy="0"/>
          <a:chOff x="0" y="0"/>
          <a:chExt cx="0" cy="0"/>
        </a:xfrm>
      </p:grpSpPr>
      <p:sp>
        <p:nvSpPr>
          <p:cNvPr id="156" name="Google Shape;156;p16"/>
          <p:cNvSpPr txBox="1"/>
          <p:nvPr>
            <p:ph type="title"/>
          </p:nvPr>
        </p:nvSpPr>
        <p:spPr>
          <a:xfrm>
            <a:off x="1308150" y="1318650"/>
            <a:ext cx="7110000" cy="5352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7" name="Google Shape;157;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8" name="Google Shape;158;p16"/>
          <p:cNvSpPr txBox="1"/>
          <p:nvPr/>
        </p:nvSpPr>
        <p:spPr>
          <a:xfrm>
            <a:off x="200742"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The Investors’ </a:t>
            </a:r>
            <a:r>
              <a:rPr lang="en-GB" sz="600">
                <a:solidFill>
                  <a:srgbClr val="FFFFFF"/>
                </a:solidFill>
                <a:latin typeface="Raleway"/>
                <a:ea typeface="Raleway"/>
                <a:cs typeface="Raleway"/>
                <a:sym typeface="Raleway"/>
              </a:rPr>
              <a:t>Association</a:t>
            </a:r>
            <a:r>
              <a:rPr lang="en-GB" sz="600">
                <a:solidFill>
                  <a:srgbClr val="FFFFFF"/>
                </a:solidFill>
                <a:latin typeface="Raleway"/>
                <a:ea typeface="Raleway"/>
                <a:cs typeface="Raleway"/>
                <a:sym typeface="Raleway"/>
              </a:rPr>
              <a:t> at NC State</a:t>
            </a:r>
            <a:endParaRPr sz="600">
              <a:solidFill>
                <a:srgbClr val="FFFFFF"/>
              </a:solidFill>
              <a:latin typeface="Raleway"/>
              <a:ea typeface="Raleway"/>
              <a:cs typeface="Raleway"/>
              <a:sym typeface="Raleway"/>
            </a:endParaRPr>
          </a:p>
        </p:txBody>
      </p:sp>
      <p:sp>
        <p:nvSpPr>
          <p:cNvPr id="159" name="Google Shape;159;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2/11/2019</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0" name="Shape 160"/>
        <p:cNvGrpSpPr/>
        <p:nvPr/>
      </p:nvGrpSpPr>
      <p:grpSpPr>
        <a:xfrm>
          <a:off x="0" y="0"/>
          <a:ext cx="0" cy="0"/>
          <a:chOff x="0" y="0"/>
          <a:chExt cx="0" cy="0"/>
        </a:xfrm>
      </p:grpSpPr>
      <p:grpSp>
        <p:nvGrpSpPr>
          <p:cNvPr id="161" name="Google Shape;161;p17"/>
          <p:cNvGrpSpPr/>
          <p:nvPr/>
        </p:nvGrpSpPr>
        <p:grpSpPr>
          <a:xfrm>
            <a:off x="830392" y="1191256"/>
            <a:ext cx="745763" cy="45826"/>
            <a:chOff x="4580561" y="2589004"/>
            <a:chExt cx="1064464" cy="25200"/>
          </a:xfrm>
        </p:grpSpPr>
        <p:sp>
          <p:nvSpPr>
            <p:cNvPr id="162" name="Google Shape;162;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 name="Google Shape;164;p17"/>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5" name="Google Shape;165;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6" name="Google Shape;166;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7" name="Google Shape;167;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8" name="Google Shape;168;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69" name="Google Shape;169;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0" name="Shape 20"/>
        <p:cNvGrpSpPr/>
        <p:nvPr/>
      </p:nvGrpSpPr>
      <p:grpSpPr>
        <a:xfrm>
          <a:off x="0" y="0"/>
          <a:ext cx="0" cy="0"/>
          <a:chOff x="0" y="0"/>
          <a:chExt cx="0" cy="0"/>
        </a:xfrm>
      </p:grpSpPr>
      <p:pic>
        <p:nvPicPr>
          <p:cNvPr descr="shutterstock_429987889_edited.jpg" id="21" name="Google Shape;21;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2" name="Google Shape;22;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 name="Google Shape;23;p3"/>
          <p:cNvGrpSpPr/>
          <p:nvPr/>
        </p:nvGrpSpPr>
        <p:grpSpPr>
          <a:xfrm>
            <a:off x="830392" y="1191256"/>
            <a:ext cx="745763" cy="45826"/>
            <a:chOff x="4580561" y="2589004"/>
            <a:chExt cx="1064464" cy="25200"/>
          </a:xfrm>
        </p:grpSpPr>
        <p:sp>
          <p:nvSpPr>
            <p:cNvPr id="24" name="Google Shape;24;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7" name="Google Shape;27;p3"/>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8" name="Google Shape;28;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9" name="Google Shape;29;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0" name="Google Shape;30;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1" name="Google Shape;31;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3" name="Shape 33"/>
        <p:cNvGrpSpPr/>
        <p:nvPr/>
      </p:nvGrpSpPr>
      <p:grpSpPr>
        <a:xfrm>
          <a:off x="0" y="0"/>
          <a:ext cx="0" cy="0"/>
          <a:chOff x="0" y="0"/>
          <a:chExt cx="0" cy="0"/>
        </a:xfrm>
      </p:grpSpPr>
      <p:grpSp>
        <p:nvGrpSpPr>
          <p:cNvPr id="34" name="Google Shape;34;p4"/>
          <p:cNvGrpSpPr/>
          <p:nvPr/>
        </p:nvGrpSpPr>
        <p:grpSpPr>
          <a:xfrm>
            <a:off x="830392" y="1191256"/>
            <a:ext cx="745763" cy="45826"/>
            <a:chOff x="4580561" y="2589004"/>
            <a:chExt cx="1064464" cy="25200"/>
          </a:xfrm>
        </p:grpSpPr>
        <p:sp>
          <p:nvSpPr>
            <p:cNvPr id="35" name="Google Shape;3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4"/>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8" name="Google Shape;3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1" name="Google Shape;41;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3" name="Shape 43"/>
        <p:cNvGrpSpPr/>
        <p:nvPr/>
      </p:nvGrpSpPr>
      <p:grpSpPr>
        <a:xfrm>
          <a:off x="0" y="0"/>
          <a:ext cx="0" cy="0"/>
          <a:chOff x="0" y="0"/>
          <a:chExt cx="0" cy="0"/>
        </a:xfrm>
      </p:grpSpPr>
      <p:sp>
        <p:nvSpPr>
          <p:cNvPr id="44" name="Google Shape;44;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5"/>
          <p:cNvGrpSpPr/>
          <p:nvPr/>
        </p:nvGrpSpPr>
        <p:grpSpPr>
          <a:xfrm>
            <a:off x="830392" y="1191256"/>
            <a:ext cx="745763" cy="45826"/>
            <a:chOff x="4580561" y="2589004"/>
            <a:chExt cx="1064464" cy="25200"/>
          </a:xfrm>
        </p:grpSpPr>
        <p:sp>
          <p:nvSpPr>
            <p:cNvPr id="46" name="Google Shape;46;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8" name="Google Shape;48;p5"/>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9" name="Google Shape;49;p5"/>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0" name="Google Shape;50;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1" name="Google Shape;51;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 name="Google Shape;52;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3" name="Google Shape;53;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5" name="Shape 55"/>
        <p:cNvGrpSpPr/>
        <p:nvPr/>
      </p:nvGrpSpPr>
      <p:grpSpPr>
        <a:xfrm>
          <a:off x="0" y="0"/>
          <a:ext cx="0" cy="0"/>
          <a:chOff x="0" y="0"/>
          <a:chExt cx="0" cy="0"/>
        </a:xfrm>
      </p:grpSpPr>
      <p:sp>
        <p:nvSpPr>
          <p:cNvPr id="56" name="Google Shape;56;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8" name="Google Shape;58;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9" name="Google Shape;59;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0" name="Google Shape;60;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2" name="Google Shape;62;p6"/>
          <p:cNvSpPr txBox="1"/>
          <p:nvPr>
            <p:ph idx="1" type="body"/>
          </p:nvPr>
        </p:nvSpPr>
        <p:spPr>
          <a:xfrm>
            <a:off x="729450" y="1068650"/>
            <a:ext cx="7688700" cy="10344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3" name="Shape 63"/>
        <p:cNvGrpSpPr/>
        <p:nvPr/>
      </p:nvGrpSpPr>
      <p:grpSpPr>
        <a:xfrm>
          <a:off x="0" y="0"/>
          <a:ext cx="0" cy="0"/>
          <a:chOff x="0" y="0"/>
          <a:chExt cx="0" cy="0"/>
        </a:xfrm>
      </p:grpSpPr>
      <p:pic>
        <p:nvPicPr>
          <p:cNvPr descr="shutterstock_31891705.jpg" id="64" name="Google Shape;64;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5" name="Google Shape;65;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7" name="Google Shape;67;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 name="Google Shape;68;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9" name="Google Shape;69;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1" name="Google Shape;71;p7"/>
          <p:cNvSpPr txBox="1"/>
          <p:nvPr>
            <p:ph type="title"/>
          </p:nvPr>
        </p:nvSpPr>
        <p:spPr>
          <a:xfrm>
            <a:off x="729450" y="2056375"/>
            <a:ext cx="58875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2" name="Shape 72"/>
        <p:cNvGrpSpPr/>
        <p:nvPr/>
      </p:nvGrpSpPr>
      <p:grpSpPr>
        <a:xfrm>
          <a:off x="0" y="0"/>
          <a:ext cx="0" cy="0"/>
          <a:chOff x="0" y="0"/>
          <a:chExt cx="0" cy="0"/>
        </a:xfrm>
      </p:grpSpPr>
      <p:sp>
        <p:nvSpPr>
          <p:cNvPr id="73" name="Google Shape;73;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 name="Google Shape;74;p8"/>
          <p:cNvGrpSpPr/>
          <p:nvPr/>
        </p:nvGrpSpPr>
        <p:grpSpPr>
          <a:xfrm>
            <a:off x="830392" y="1191256"/>
            <a:ext cx="745763" cy="45826"/>
            <a:chOff x="4580561" y="2589004"/>
            <a:chExt cx="1064464" cy="25200"/>
          </a:xfrm>
        </p:grpSpPr>
        <p:sp>
          <p:nvSpPr>
            <p:cNvPr id="75" name="Google Shape;75;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8"/>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8" name="Google Shape;78;p8"/>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9" name="Google Shape;79;p8"/>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1" name="Google Shape;81;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3" name="Google Shape;83;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5" name="Shape 85"/>
        <p:cNvGrpSpPr/>
        <p:nvPr/>
      </p:nvGrpSpPr>
      <p:grpSpPr>
        <a:xfrm>
          <a:off x="0" y="0"/>
          <a:ext cx="0" cy="0"/>
          <a:chOff x="0" y="0"/>
          <a:chExt cx="0" cy="0"/>
        </a:xfrm>
      </p:grpSpPr>
      <p:sp>
        <p:nvSpPr>
          <p:cNvPr id="86" name="Google Shape;86;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 name="Google Shape;87;p9"/>
          <p:cNvGrpSpPr/>
          <p:nvPr/>
        </p:nvGrpSpPr>
        <p:grpSpPr>
          <a:xfrm>
            <a:off x="830392" y="1191256"/>
            <a:ext cx="745763" cy="45826"/>
            <a:chOff x="4580561" y="2589004"/>
            <a:chExt cx="1064464" cy="25200"/>
          </a:xfrm>
        </p:grpSpPr>
        <p:sp>
          <p:nvSpPr>
            <p:cNvPr id="88" name="Google Shape;88;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 name="Google Shape;90;p9"/>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1" name="Google Shape;91;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2" name="Google Shape;92;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3" name="Google Shape;93;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4" name="Google Shape;94;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6" name="Shape 96"/>
        <p:cNvGrpSpPr/>
        <p:nvPr/>
      </p:nvGrpSpPr>
      <p:grpSpPr>
        <a:xfrm>
          <a:off x="0" y="0"/>
          <a:ext cx="0" cy="0"/>
          <a:chOff x="0" y="0"/>
          <a:chExt cx="0" cy="0"/>
        </a:xfrm>
      </p:grpSpPr>
      <p:sp>
        <p:nvSpPr>
          <p:cNvPr id="97" name="Google Shape;97;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 name="Google Shape;98;p10"/>
          <p:cNvGrpSpPr/>
          <p:nvPr/>
        </p:nvGrpSpPr>
        <p:grpSpPr>
          <a:xfrm>
            <a:off x="830392" y="1191256"/>
            <a:ext cx="745763" cy="45826"/>
            <a:chOff x="4580561" y="2589004"/>
            <a:chExt cx="1064464" cy="25200"/>
          </a:xfrm>
        </p:grpSpPr>
        <p:sp>
          <p:nvSpPr>
            <p:cNvPr id="99" name="Google Shape;99;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0"/>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2" name="Google Shape;102;p10"/>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3" name="Google Shape;10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4" name="Google Shape;104;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5" name="Google Shape;105;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6" name="Google Shape;106;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2.jp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hyperlink" Target="https://en.wikipedia.org/wiki/Automated_trading_syste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hyperlink" Target="https://en.wikipedia.org/wiki/Richard_Donchian" TargetMode="External"/><Relationship Id="rId4" Type="http://schemas.openxmlformats.org/officeDocument/2006/relationships/image" Target="../media/image3.jpg"/><Relationship Id="rId5" Type="http://schemas.openxmlformats.org/officeDocument/2006/relationships/hyperlink" Target="https://en.wikipedia.org/wiki/2010_Flash_Crash"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hyperlink" Target="https://mybinder.org/v2/gh/slabo101/algorithmic-trading-intro/master?filepath=Algorithmic%20Trading.ipynb"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hyperlink" Target="https://www.python.org/" TargetMode="External"/><Relationship Id="rId4" Type="http://schemas.openxmlformats.org/officeDocument/2006/relationships/hyperlink" Target="https://www.quantopian.com/hom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18"/>
          <p:cNvSpPr txBox="1"/>
          <p:nvPr>
            <p:ph type="ctrTitle"/>
          </p:nvPr>
        </p:nvSpPr>
        <p:spPr>
          <a:xfrm>
            <a:off x="728788" y="1562575"/>
            <a:ext cx="7688100" cy="94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Algorithmic Trading</a:t>
            </a:r>
            <a:endParaRPr/>
          </a:p>
        </p:txBody>
      </p:sp>
      <p:sp>
        <p:nvSpPr>
          <p:cNvPr id="175" name="Google Shape;175;p18"/>
          <p:cNvSpPr txBox="1"/>
          <p:nvPr>
            <p:ph idx="1" type="subTitle"/>
          </p:nvPr>
        </p:nvSpPr>
        <p:spPr>
          <a:xfrm>
            <a:off x="727115" y="24525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Theory and </a:t>
            </a:r>
            <a:r>
              <a:rPr lang="en-GB"/>
              <a:t>Application</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Google Shape;180;p19"/>
          <p:cNvSpPr txBox="1"/>
          <p:nvPr>
            <p:ph type="title"/>
          </p:nvPr>
        </p:nvSpPr>
        <p:spPr>
          <a:xfrm>
            <a:off x="829675" y="1287650"/>
            <a:ext cx="3893400" cy="618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600"/>
              <a:t>Overview</a:t>
            </a:r>
            <a:endParaRPr sz="3600"/>
          </a:p>
          <a:p>
            <a:pPr indent="0" lvl="0" marL="0" rtl="0" algn="l">
              <a:spcBef>
                <a:spcPts val="0"/>
              </a:spcBef>
              <a:spcAft>
                <a:spcPts val="0"/>
              </a:spcAft>
              <a:buNone/>
            </a:pPr>
            <a:r>
              <a:t/>
            </a:r>
            <a:endParaRPr b="0"/>
          </a:p>
        </p:txBody>
      </p:sp>
      <p:sp>
        <p:nvSpPr>
          <p:cNvPr id="181" name="Google Shape;181;p19"/>
          <p:cNvSpPr txBox="1"/>
          <p:nvPr>
            <p:ph idx="1" type="body"/>
          </p:nvPr>
        </p:nvSpPr>
        <p:spPr>
          <a:xfrm>
            <a:off x="829675" y="2037250"/>
            <a:ext cx="3893400" cy="25020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GB" sz="2400"/>
              <a:t>Definitions</a:t>
            </a:r>
            <a:endParaRPr sz="2400"/>
          </a:p>
          <a:p>
            <a:pPr indent="-381000" lvl="0" marL="457200" rtl="0" algn="l">
              <a:spcBef>
                <a:spcPts val="0"/>
              </a:spcBef>
              <a:spcAft>
                <a:spcPts val="0"/>
              </a:spcAft>
              <a:buSzPts val="2400"/>
              <a:buChar char="●"/>
            </a:pPr>
            <a:r>
              <a:rPr lang="en-GB" sz="2400"/>
              <a:t>History</a:t>
            </a:r>
            <a:endParaRPr sz="2400"/>
          </a:p>
          <a:p>
            <a:pPr indent="-381000" lvl="0" marL="457200" rtl="0" algn="l">
              <a:spcBef>
                <a:spcPts val="0"/>
              </a:spcBef>
              <a:spcAft>
                <a:spcPts val="0"/>
              </a:spcAft>
              <a:buSzPts val="2400"/>
              <a:buChar char="●"/>
            </a:pPr>
            <a:r>
              <a:rPr lang="en-GB" sz="2400"/>
              <a:t>Development</a:t>
            </a:r>
            <a:endParaRPr sz="2400"/>
          </a:p>
          <a:p>
            <a:pPr indent="-381000" lvl="0" marL="457200" rtl="0" algn="l">
              <a:spcBef>
                <a:spcPts val="0"/>
              </a:spcBef>
              <a:spcAft>
                <a:spcPts val="0"/>
              </a:spcAft>
              <a:buSzPts val="2400"/>
              <a:buChar char="●"/>
            </a:pPr>
            <a:r>
              <a:rPr lang="en-GB" sz="2400"/>
              <a:t>Application</a:t>
            </a:r>
            <a:endParaRPr sz="2400"/>
          </a:p>
        </p:txBody>
      </p:sp>
      <p:pic>
        <p:nvPicPr>
          <p:cNvPr id="182" name="Google Shape;182;p19"/>
          <p:cNvPicPr preferRelativeResize="0"/>
          <p:nvPr/>
        </p:nvPicPr>
        <p:blipFill rotWithShape="1">
          <a:blip r:embed="rId3">
            <a:alphaModFix/>
          </a:blip>
          <a:srcRect b="0" l="27317" r="27312" t="0"/>
          <a:stretch/>
        </p:blipFill>
        <p:spPr>
          <a:xfrm>
            <a:off x="5146750" y="1184600"/>
            <a:ext cx="1973632" cy="3262600"/>
          </a:xfrm>
          <a:prstGeom prst="rect">
            <a:avLst/>
          </a:prstGeom>
          <a:noFill/>
          <a:ln>
            <a:noFill/>
          </a:ln>
        </p:spPr>
      </p:pic>
      <p:pic>
        <p:nvPicPr>
          <p:cNvPr id="183" name="Google Shape;183;p19"/>
          <p:cNvPicPr preferRelativeResize="0"/>
          <p:nvPr/>
        </p:nvPicPr>
        <p:blipFill rotWithShape="1">
          <a:blip r:embed="rId4">
            <a:alphaModFix/>
          </a:blip>
          <a:srcRect b="-1190" l="15197" r="51985" t="1190"/>
          <a:stretch/>
        </p:blipFill>
        <p:spPr>
          <a:xfrm>
            <a:off x="7170350" y="1184600"/>
            <a:ext cx="1973650" cy="3308225"/>
          </a:xfrm>
          <a:prstGeom prst="rect">
            <a:avLst/>
          </a:prstGeom>
          <a:noFill/>
          <a:ln>
            <a:noFill/>
          </a:ln>
        </p:spPr>
      </p:pic>
      <p:sp>
        <p:nvSpPr>
          <p:cNvPr id="184" name="Google Shape;184;p19"/>
          <p:cNvSpPr txBox="1"/>
          <p:nvPr/>
        </p:nvSpPr>
        <p:spPr>
          <a:xfrm>
            <a:off x="7170325" y="4447200"/>
            <a:ext cx="1973700" cy="53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434343"/>
                </a:solidFill>
                <a:latin typeface="Lato"/>
                <a:ea typeface="Lato"/>
                <a:cs typeface="Lato"/>
                <a:sym typeface="Lato"/>
              </a:rPr>
              <a:t>https://hackernoon.com/algo-trading-for-dummies-implementing-an-actual-trading-strategy-part-4-acec5543052b</a:t>
            </a:r>
            <a:endParaRPr sz="800">
              <a:solidFill>
                <a:srgbClr val="434343"/>
              </a:solidFill>
              <a:latin typeface="Lato"/>
              <a:ea typeface="Lato"/>
              <a:cs typeface="Lato"/>
              <a:sym typeface="Lato"/>
            </a:endParaRPr>
          </a:p>
        </p:txBody>
      </p:sp>
      <p:sp>
        <p:nvSpPr>
          <p:cNvPr id="185" name="Google Shape;185;p19"/>
          <p:cNvSpPr txBox="1"/>
          <p:nvPr/>
        </p:nvSpPr>
        <p:spPr>
          <a:xfrm>
            <a:off x="5146700" y="4447200"/>
            <a:ext cx="1973700" cy="53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rgbClr val="434343"/>
                </a:solidFill>
                <a:latin typeface="Lato"/>
                <a:ea typeface="Lato"/>
                <a:cs typeface="Lato"/>
                <a:sym typeface="Lato"/>
              </a:rPr>
              <a:t>https://www.prococommodities.com/the-rise-of-the-machines-quantitative-and-algorithmic-trading-in-commodities/</a:t>
            </a:r>
            <a:endParaRPr sz="800">
              <a:solidFill>
                <a:srgbClr val="434343"/>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What is Algorithmic Trading?</a:t>
            </a:r>
            <a:endParaRPr/>
          </a:p>
        </p:txBody>
      </p:sp>
      <p:sp>
        <p:nvSpPr>
          <p:cNvPr id="191" name="Google Shape;191;p20"/>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t>Simple </a:t>
            </a:r>
            <a:r>
              <a:rPr lang="en-GB" sz="1800"/>
              <a:t>Definition</a:t>
            </a:r>
            <a:r>
              <a:rPr lang="en-GB" sz="1800"/>
              <a:t>:  Trading securities using defined rules for when to buy and sell</a:t>
            </a:r>
            <a:endParaRPr sz="1800"/>
          </a:p>
        </p:txBody>
      </p:sp>
      <p:pic>
        <p:nvPicPr>
          <p:cNvPr descr="shutterstock_429987889_edited.jpg" id="192" name="Google Shape;192;p2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434343"/>
        </a:solidFill>
      </p:bgPr>
    </p:bg>
    <p:spTree>
      <p:nvGrpSpPr>
        <p:cNvPr id="196" name="Shape 196"/>
        <p:cNvGrpSpPr/>
        <p:nvPr/>
      </p:nvGrpSpPr>
      <p:grpSpPr>
        <a:xfrm>
          <a:off x="0" y="0"/>
          <a:ext cx="0" cy="0"/>
          <a:chOff x="0" y="0"/>
          <a:chExt cx="0" cy="0"/>
        </a:xfrm>
      </p:grpSpPr>
      <p:sp>
        <p:nvSpPr>
          <p:cNvPr id="197" name="Google Shape;197;p21"/>
          <p:cNvSpPr txBox="1"/>
          <p:nvPr>
            <p:ph type="title"/>
          </p:nvPr>
        </p:nvSpPr>
        <p:spPr>
          <a:xfrm>
            <a:off x="729450" y="1260500"/>
            <a:ext cx="7010100" cy="54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uFill>
                  <a:noFill/>
                </a:uFill>
                <a:hlinkClick r:id="rId3"/>
              </a:rPr>
              <a:t>Wikipedia Definition</a:t>
            </a:r>
            <a:endParaRPr sz="2400">
              <a:solidFill>
                <a:srgbClr val="FFFFFF"/>
              </a:solidFill>
            </a:endParaRPr>
          </a:p>
        </p:txBody>
      </p:sp>
      <p:sp>
        <p:nvSpPr>
          <p:cNvPr id="198" name="Google Shape;198;p21"/>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“An automated trading system (ATS), also referred to as </a:t>
            </a:r>
            <a:r>
              <a:rPr b="1" lang="en-GB" sz="3000">
                <a:solidFill>
                  <a:srgbClr val="FFFFFF"/>
                </a:solidFill>
              </a:rPr>
              <a:t>algorithmic trading</a:t>
            </a:r>
            <a:r>
              <a:rPr lang="en-GB" sz="3000">
                <a:solidFill>
                  <a:srgbClr val="FFFFFF"/>
                </a:solidFill>
              </a:rPr>
              <a:t>, is a computer program that creates orders and automatically submits them to a market center or exchange.” </a:t>
            </a:r>
            <a:endParaRPr sz="30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2" name="Shape 202"/>
        <p:cNvGrpSpPr/>
        <p:nvPr/>
      </p:nvGrpSpPr>
      <p:grpSpPr>
        <a:xfrm>
          <a:off x="0" y="0"/>
          <a:ext cx="0" cy="0"/>
          <a:chOff x="0" y="0"/>
          <a:chExt cx="0" cy="0"/>
        </a:xfrm>
      </p:grpSpPr>
      <p:sp>
        <p:nvSpPr>
          <p:cNvPr id="203" name="Google Shape;203;p22"/>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Key Historical Milestones</a:t>
            </a:r>
            <a:endParaRPr sz="800"/>
          </a:p>
        </p:txBody>
      </p:sp>
      <p:sp>
        <p:nvSpPr>
          <p:cNvPr id="204" name="Google Shape;204;p22"/>
          <p:cNvSpPr txBox="1"/>
          <p:nvPr/>
        </p:nvSpPr>
        <p:spPr>
          <a:xfrm>
            <a:off x="460540" y="3462416"/>
            <a:ext cx="8712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1949</a:t>
            </a:r>
            <a:endParaRPr b="1">
              <a:latin typeface="Lato"/>
              <a:ea typeface="Lato"/>
              <a:cs typeface="Lato"/>
              <a:sym typeface="Lato"/>
            </a:endParaRPr>
          </a:p>
        </p:txBody>
      </p:sp>
      <p:sp>
        <p:nvSpPr>
          <p:cNvPr id="205" name="Google Shape;205;p22"/>
          <p:cNvSpPr txBox="1"/>
          <p:nvPr>
            <p:ph type="title"/>
          </p:nvPr>
        </p:nvSpPr>
        <p:spPr>
          <a:xfrm>
            <a:off x="729450" y="2064625"/>
            <a:ext cx="2214900" cy="41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u="sng">
                <a:solidFill>
                  <a:srgbClr val="000000"/>
                </a:solidFill>
                <a:hlinkClick r:id="rId3"/>
              </a:rPr>
              <a:t>Richard Donichan</a:t>
            </a:r>
            <a:endParaRPr sz="1800" u="sng">
              <a:solidFill>
                <a:srgbClr val="000000"/>
              </a:solidFill>
            </a:endParaRPr>
          </a:p>
        </p:txBody>
      </p:sp>
      <p:sp>
        <p:nvSpPr>
          <p:cNvPr id="206" name="Google Shape;206;p22"/>
          <p:cNvSpPr txBox="1"/>
          <p:nvPr>
            <p:ph idx="4294967295" type="body"/>
          </p:nvPr>
        </p:nvSpPr>
        <p:spPr>
          <a:xfrm>
            <a:off x="729450" y="2354689"/>
            <a:ext cx="2214900" cy="606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400"/>
              <a:t>First used a set of rules to buy and sell funds</a:t>
            </a:r>
            <a:endParaRPr sz="1400"/>
          </a:p>
        </p:txBody>
      </p:sp>
      <p:sp>
        <p:nvSpPr>
          <p:cNvPr id="207" name="Google Shape;207;p22"/>
          <p:cNvSpPr txBox="1"/>
          <p:nvPr/>
        </p:nvSpPr>
        <p:spPr>
          <a:xfrm>
            <a:off x="3447013" y="2957341"/>
            <a:ext cx="6927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1980s</a:t>
            </a:r>
            <a:endParaRPr b="1">
              <a:latin typeface="Lato"/>
              <a:ea typeface="Lato"/>
              <a:cs typeface="Lato"/>
              <a:sym typeface="Lato"/>
            </a:endParaRPr>
          </a:p>
        </p:txBody>
      </p:sp>
      <p:sp>
        <p:nvSpPr>
          <p:cNvPr id="208" name="Google Shape;208;p22"/>
          <p:cNvSpPr txBox="1"/>
          <p:nvPr/>
        </p:nvSpPr>
        <p:spPr>
          <a:xfrm>
            <a:off x="4859549" y="3462425"/>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1990s</a:t>
            </a:r>
            <a:endParaRPr b="1">
              <a:latin typeface="Lato"/>
              <a:ea typeface="Lato"/>
              <a:cs typeface="Lato"/>
              <a:sym typeface="Lato"/>
            </a:endParaRPr>
          </a:p>
        </p:txBody>
      </p:sp>
      <p:sp>
        <p:nvSpPr>
          <p:cNvPr id="209" name="Google Shape;209;p22"/>
          <p:cNvSpPr txBox="1"/>
          <p:nvPr/>
        </p:nvSpPr>
        <p:spPr>
          <a:xfrm>
            <a:off x="6325163" y="2957341"/>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2010</a:t>
            </a:r>
            <a:endParaRPr b="1">
              <a:latin typeface="Lato"/>
              <a:ea typeface="Lato"/>
              <a:cs typeface="Lato"/>
              <a:sym typeface="Lato"/>
            </a:endParaRPr>
          </a:p>
        </p:txBody>
      </p:sp>
      <p:pic>
        <p:nvPicPr>
          <p:cNvPr descr="shutterstock_429987889_edited.jpg" id="210" name="Google Shape;210;p22"/>
          <p:cNvPicPr preferRelativeResize="0"/>
          <p:nvPr/>
        </p:nvPicPr>
        <p:blipFill rotWithShape="1">
          <a:blip r:embed="rId4">
            <a:alphaModFix/>
          </a:blip>
          <a:srcRect b="6621" l="0" r="0" t="91660"/>
          <a:stretch/>
        </p:blipFill>
        <p:spPr>
          <a:xfrm>
            <a:off x="0" y="3339575"/>
            <a:ext cx="9150503" cy="132424"/>
          </a:xfrm>
          <a:prstGeom prst="rect">
            <a:avLst/>
          </a:prstGeom>
          <a:noFill/>
          <a:ln>
            <a:noFill/>
          </a:ln>
        </p:spPr>
      </p:pic>
      <p:grpSp>
        <p:nvGrpSpPr>
          <p:cNvPr id="211" name="Google Shape;211;p22"/>
          <p:cNvGrpSpPr/>
          <p:nvPr/>
        </p:nvGrpSpPr>
        <p:grpSpPr>
          <a:xfrm>
            <a:off x="845575" y="3060165"/>
            <a:ext cx="92400" cy="411825"/>
            <a:chOff x="845575" y="2563700"/>
            <a:chExt cx="92400" cy="411825"/>
          </a:xfrm>
        </p:grpSpPr>
        <p:cxnSp>
          <p:nvCxnSpPr>
            <p:cNvPr id="212" name="Google Shape;212;p22"/>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13" name="Google Shape;213;p22"/>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22"/>
          <p:cNvGrpSpPr/>
          <p:nvPr/>
        </p:nvGrpSpPr>
        <p:grpSpPr>
          <a:xfrm rot="10800000">
            <a:off x="3747175" y="3339565"/>
            <a:ext cx="92400" cy="411825"/>
            <a:chOff x="845575" y="2563700"/>
            <a:chExt cx="92400" cy="411825"/>
          </a:xfrm>
        </p:grpSpPr>
        <p:cxnSp>
          <p:nvCxnSpPr>
            <p:cNvPr id="215" name="Google Shape;215;p22"/>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16" name="Google Shape;216;p22"/>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 name="Google Shape;217;p22"/>
          <p:cNvGrpSpPr/>
          <p:nvPr/>
        </p:nvGrpSpPr>
        <p:grpSpPr>
          <a:xfrm>
            <a:off x="5186238" y="3060167"/>
            <a:ext cx="92400" cy="411825"/>
            <a:chOff x="2070100" y="2563700"/>
            <a:chExt cx="92400" cy="411825"/>
          </a:xfrm>
        </p:grpSpPr>
        <p:cxnSp>
          <p:nvCxnSpPr>
            <p:cNvPr id="218" name="Google Shape;218;p22"/>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19" name="Google Shape;219;p22"/>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 name="Google Shape;220;p22"/>
          <p:cNvGrpSpPr/>
          <p:nvPr/>
        </p:nvGrpSpPr>
        <p:grpSpPr>
          <a:xfrm rot="10800000">
            <a:off x="6648775" y="3339565"/>
            <a:ext cx="92400" cy="411825"/>
            <a:chOff x="845575" y="2563700"/>
            <a:chExt cx="92400" cy="411825"/>
          </a:xfrm>
        </p:grpSpPr>
        <p:cxnSp>
          <p:nvCxnSpPr>
            <p:cNvPr id="221" name="Google Shape;221;p22"/>
            <p:cNvCxnSpPr/>
            <p:nvPr/>
          </p:nvCxnSpPr>
          <p:spPr>
            <a:xfrm>
              <a:off x="891775"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22" name="Google Shape;222;p22"/>
            <p:cNvSpPr/>
            <p:nvPr/>
          </p:nvSpPr>
          <p:spPr>
            <a:xfrm>
              <a:off x="845575"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3" name="Google Shape;223;p22"/>
          <p:cNvSpPr txBox="1"/>
          <p:nvPr>
            <p:ph type="title"/>
          </p:nvPr>
        </p:nvSpPr>
        <p:spPr>
          <a:xfrm>
            <a:off x="2347725" y="3809563"/>
            <a:ext cx="2307900" cy="41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000000"/>
                </a:solidFill>
              </a:rPr>
              <a:t>Rule Based Trading</a:t>
            </a:r>
            <a:endParaRPr sz="1800">
              <a:solidFill>
                <a:srgbClr val="000000"/>
              </a:solidFill>
            </a:endParaRPr>
          </a:p>
        </p:txBody>
      </p:sp>
      <p:sp>
        <p:nvSpPr>
          <p:cNvPr id="224" name="Google Shape;224;p22"/>
          <p:cNvSpPr txBox="1"/>
          <p:nvPr>
            <p:ph idx="4294967295" type="body"/>
          </p:nvPr>
        </p:nvSpPr>
        <p:spPr>
          <a:xfrm>
            <a:off x="2347725" y="4174125"/>
            <a:ext cx="2523600" cy="8685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400"/>
              <a:t>Rule based trading becomes popular due to famous investors and traders</a:t>
            </a:r>
            <a:endParaRPr sz="1400"/>
          </a:p>
        </p:txBody>
      </p:sp>
      <p:sp>
        <p:nvSpPr>
          <p:cNvPr id="225" name="Google Shape;225;p22"/>
          <p:cNvSpPr txBox="1"/>
          <p:nvPr>
            <p:ph type="title"/>
          </p:nvPr>
        </p:nvSpPr>
        <p:spPr>
          <a:xfrm>
            <a:off x="4327175" y="2064625"/>
            <a:ext cx="2307900" cy="41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000000"/>
                </a:solidFill>
              </a:rPr>
              <a:t>First Models</a:t>
            </a:r>
            <a:endParaRPr sz="1800">
              <a:solidFill>
                <a:srgbClr val="000000"/>
              </a:solidFill>
            </a:endParaRPr>
          </a:p>
        </p:txBody>
      </p:sp>
      <p:sp>
        <p:nvSpPr>
          <p:cNvPr id="226" name="Google Shape;226;p22"/>
          <p:cNvSpPr txBox="1"/>
          <p:nvPr>
            <p:ph idx="4294967295" type="body"/>
          </p:nvPr>
        </p:nvSpPr>
        <p:spPr>
          <a:xfrm>
            <a:off x="4327175" y="2395100"/>
            <a:ext cx="2523600" cy="606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400"/>
              <a:t>Trading models became available to purchase</a:t>
            </a:r>
            <a:endParaRPr sz="1400"/>
          </a:p>
        </p:txBody>
      </p:sp>
      <p:sp>
        <p:nvSpPr>
          <p:cNvPr id="227" name="Google Shape;227;p22"/>
          <p:cNvSpPr txBox="1"/>
          <p:nvPr>
            <p:ph type="title"/>
          </p:nvPr>
        </p:nvSpPr>
        <p:spPr>
          <a:xfrm>
            <a:off x="5752450" y="3809575"/>
            <a:ext cx="2307900" cy="41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u="sng">
                <a:solidFill>
                  <a:srgbClr val="000000"/>
                </a:solidFill>
                <a:hlinkClick r:id="rId5"/>
              </a:rPr>
              <a:t>Flash Crash</a:t>
            </a:r>
            <a:endParaRPr sz="1800" u="sng">
              <a:solidFill>
                <a:srgbClr val="000000"/>
              </a:solidFill>
            </a:endParaRPr>
          </a:p>
        </p:txBody>
      </p:sp>
      <p:sp>
        <p:nvSpPr>
          <p:cNvPr id="228" name="Google Shape;228;p22"/>
          <p:cNvSpPr txBox="1"/>
          <p:nvPr>
            <p:ph idx="4294967295" type="body"/>
          </p:nvPr>
        </p:nvSpPr>
        <p:spPr>
          <a:xfrm>
            <a:off x="5752450" y="4141750"/>
            <a:ext cx="2523600" cy="771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400"/>
              <a:t>High Frequency Trading caused a 20% swing in the DJI in under 3 minutes</a:t>
            </a:r>
            <a:endParaRPr sz="1400"/>
          </a:p>
        </p:txBody>
      </p:sp>
      <p:sp>
        <p:nvSpPr>
          <p:cNvPr id="229" name="Google Shape;229;p22"/>
          <p:cNvSpPr txBox="1"/>
          <p:nvPr>
            <p:ph type="title"/>
          </p:nvPr>
        </p:nvSpPr>
        <p:spPr>
          <a:xfrm>
            <a:off x="6741175" y="2064613"/>
            <a:ext cx="2307900" cy="411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000000"/>
                </a:solidFill>
              </a:rPr>
              <a:t>Trade Volume</a:t>
            </a:r>
            <a:endParaRPr sz="1800">
              <a:solidFill>
                <a:srgbClr val="000000"/>
              </a:solidFill>
            </a:endParaRPr>
          </a:p>
        </p:txBody>
      </p:sp>
      <p:sp>
        <p:nvSpPr>
          <p:cNvPr id="230" name="Google Shape;230;p22"/>
          <p:cNvSpPr txBox="1"/>
          <p:nvPr>
            <p:ph idx="4294967295" type="body"/>
          </p:nvPr>
        </p:nvSpPr>
        <p:spPr>
          <a:xfrm>
            <a:off x="6658425" y="2395102"/>
            <a:ext cx="2523600" cy="606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sz="1400"/>
              <a:t>&gt;75% of US shares traded originated from ATS orders</a:t>
            </a:r>
            <a:endParaRPr sz="1400"/>
          </a:p>
        </p:txBody>
      </p:sp>
      <p:sp>
        <p:nvSpPr>
          <p:cNvPr id="231" name="Google Shape;231;p22"/>
          <p:cNvSpPr txBox="1"/>
          <p:nvPr/>
        </p:nvSpPr>
        <p:spPr>
          <a:xfrm>
            <a:off x="7314549" y="3462425"/>
            <a:ext cx="745800" cy="3714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Clr>
                <a:srgbClr val="000000"/>
              </a:buClr>
              <a:buSzPts val="1100"/>
              <a:buFont typeface="Arial"/>
              <a:buNone/>
            </a:pPr>
            <a:r>
              <a:rPr b="1" lang="en-GB">
                <a:latin typeface="Lato"/>
                <a:ea typeface="Lato"/>
                <a:cs typeface="Lato"/>
                <a:sym typeface="Lato"/>
              </a:rPr>
              <a:t>2014</a:t>
            </a:r>
            <a:endParaRPr b="1">
              <a:latin typeface="Lato"/>
              <a:ea typeface="Lato"/>
              <a:cs typeface="Lato"/>
              <a:sym typeface="Lato"/>
            </a:endParaRPr>
          </a:p>
        </p:txBody>
      </p:sp>
      <p:grpSp>
        <p:nvGrpSpPr>
          <p:cNvPr id="232" name="Google Shape;232;p22"/>
          <p:cNvGrpSpPr/>
          <p:nvPr/>
        </p:nvGrpSpPr>
        <p:grpSpPr>
          <a:xfrm>
            <a:off x="7641238" y="3060167"/>
            <a:ext cx="92400" cy="411825"/>
            <a:chOff x="2070100" y="2563700"/>
            <a:chExt cx="92400" cy="411825"/>
          </a:xfrm>
        </p:grpSpPr>
        <p:cxnSp>
          <p:nvCxnSpPr>
            <p:cNvPr id="233" name="Google Shape;233;p22"/>
            <p:cNvCxnSpPr/>
            <p:nvPr/>
          </p:nvCxnSpPr>
          <p:spPr>
            <a:xfrm>
              <a:off x="2116300" y="2616125"/>
              <a:ext cx="0" cy="359400"/>
            </a:xfrm>
            <a:prstGeom prst="straightConnector1">
              <a:avLst/>
            </a:prstGeom>
            <a:noFill/>
            <a:ln cap="flat" cmpd="sng" w="9525">
              <a:solidFill>
                <a:srgbClr val="000000"/>
              </a:solidFill>
              <a:prstDash val="solid"/>
              <a:round/>
              <a:headEnd len="med" w="med" type="none"/>
              <a:tailEnd len="med" w="med" type="none"/>
            </a:ln>
          </p:spPr>
        </p:cxnSp>
        <p:sp>
          <p:nvSpPr>
            <p:cNvPr id="234" name="Google Shape;234;p22"/>
            <p:cNvSpPr/>
            <p:nvPr/>
          </p:nvSpPr>
          <p:spPr>
            <a:xfrm>
              <a:off x="2070100" y="2563700"/>
              <a:ext cx="92400" cy="92400"/>
            </a:xfrm>
            <a:prstGeom prst="ellipse">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Algorithm Development</a:t>
            </a:r>
            <a:endParaRPr/>
          </a:p>
        </p:txBody>
      </p:sp>
      <p:sp>
        <p:nvSpPr>
          <p:cNvPr id="240" name="Google Shape;240;p23"/>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41" name="Google Shape;241;p23"/>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Rule Set : Rules are developed by traders that capture a certain strategy or objective</a:t>
            </a:r>
            <a:endParaRPr sz="1400"/>
          </a:p>
        </p:txBody>
      </p:sp>
      <p:sp>
        <p:nvSpPr>
          <p:cNvPr id="242" name="Google Shape;242;p23"/>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43" name="Google Shape;243;p23"/>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Backtesting: The rules are tested against past market conditions to validate they would have been successful</a:t>
            </a:r>
            <a:endParaRPr sz="1400"/>
          </a:p>
        </p:txBody>
      </p:sp>
      <p:sp>
        <p:nvSpPr>
          <p:cNvPr id="244" name="Google Shape;244;p23"/>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45" name="Google Shape;245;p23"/>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Forward Testing: Rules are simulated with real-time market data to eliminate errors</a:t>
            </a:r>
            <a:endParaRPr sz="1400"/>
          </a:p>
        </p:txBody>
      </p:sp>
      <p:sp>
        <p:nvSpPr>
          <p:cNvPr id="246" name="Google Shape;246;p23"/>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47" name="Google Shape;247;p23"/>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Live Testing: Rules are used to execute trades in the open market</a:t>
            </a:r>
            <a:endParaRPr sz="1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Google Shape;252;p24"/>
          <p:cNvSpPr txBox="1"/>
          <p:nvPr>
            <p:ph type="title"/>
          </p:nvPr>
        </p:nvSpPr>
        <p:spPr>
          <a:xfrm>
            <a:off x="729450" y="2056375"/>
            <a:ext cx="5203200" cy="101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solidFill>
                  <a:srgbClr val="FFFFFF"/>
                </a:solidFill>
                <a:uFill>
                  <a:noFill/>
                </a:uFill>
                <a:hlinkClick r:id="rId3"/>
              </a:rPr>
              <a:t>Application</a:t>
            </a:r>
            <a:endParaRPr>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6" name="Shape 256"/>
        <p:cNvGrpSpPr/>
        <p:nvPr/>
      </p:nvGrpSpPr>
      <p:grpSpPr>
        <a:xfrm>
          <a:off x="0" y="0"/>
          <a:ext cx="0" cy="0"/>
          <a:chOff x="0" y="0"/>
          <a:chExt cx="0" cy="0"/>
        </a:xfrm>
      </p:grpSpPr>
      <p:sp>
        <p:nvSpPr>
          <p:cNvPr id="257" name="Google Shape;257;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Next Steps</a:t>
            </a:r>
            <a:endParaRPr/>
          </a:p>
        </p:txBody>
      </p:sp>
      <p:sp>
        <p:nvSpPr>
          <p:cNvPr id="258" name="Google Shape;258;p25"/>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59" name="Google Shape;259;p25"/>
          <p:cNvSpPr txBox="1"/>
          <p:nvPr>
            <p:ph idx="1" type="body"/>
          </p:nvPr>
        </p:nvSpPr>
        <p:spPr>
          <a:xfrm>
            <a:off x="1847700" y="2038275"/>
            <a:ext cx="2832900" cy="615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Study up on technical and fundamental analysis</a:t>
            </a:r>
            <a:endParaRPr sz="1400"/>
          </a:p>
        </p:txBody>
      </p:sp>
      <p:sp>
        <p:nvSpPr>
          <p:cNvPr id="260" name="Google Shape;260;p25"/>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61" name="Google Shape;261;p25"/>
          <p:cNvSpPr txBox="1"/>
          <p:nvPr>
            <p:ph idx="1" type="body"/>
          </p:nvPr>
        </p:nvSpPr>
        <p:spPr>
          <a:xfrm>
            <a:off x="1847700" y="2995775"/>
            <a:ext cx="2832900" cy="1145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Learn a programming language,</a:t>
            </a:r>
            <a:br>
              <a:rPr lang="en-GB" sz="1400"/>
            </a:br>
            <a:r>
              <a:rPr lang="en-GB" sz="1400" u="sng">
                <a:solidFill>
                  <a:srgbClr val="666666"/>
                </a:solidFill>
                <a:hlinkClick r:id="rId3"/>
              </a:rPr>
              <a:t>Python</a:t>
            </a:r>
            <a:r>
              <a:rPr lang="en-GB" sz="1400"/>
              <a:t> is a good intro language and is heavily used for data science</a:t>
            </a:r>
            <a:endParaRPr sz="1400"/>
          </a:p>
        </p:txBody>
      </p:sp>
      <p:sp>
        <p:nvSpPr>
          <p:cNvPr id="262" name="Google Shape;262;p25"/>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63" name="Google Shape;263;p25"/>
          <p:cNvSpPr txBox="1"/>
          <p:nvPr>
            <p:ph idx="1" type="body"/>
          </p:nvPr>
        </p:nvSpPr>
        <p:spPr>
          <a:xfrm>
            <a:off x="5536100" y="1894875"/>
            <a:ext cx="2832900" cy="902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400"/>
              <a:t>Test out some algorithms using </a:t>
            </a:r>
            <a:r>
              <a:rPr lang="en-GB" sz="1400" u="sng">
                <a:solidFill>
                  <a:srgbClr val="666666"/>
                </a:solidFill>
                <a:hlinkClick r:id="rId4"/>
              </a:rPr>
              <a:t>Quantopian</a:t>
            </a:r>
            <a:r>
              <a:rPr lang="en-GB" sz="1400"/>
              <a:t> or other free platforms</a:t>
            </a:r>
            <a:endParaRPr sz="1400"/>
          </a:p>
        </p:txBody>
      </p:sp>
      <p:sp>
        <p:nvSpPr>
          <p:cNvPr id="264" name="Google Shape;264;p25"/>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65" name="Google Shape;265;p25"/>
          <p:cNvSpPr txBox="1"/>
          <p:nvPr>
            <p:ph idx="1" type="body"/>
          </p:nvPr>
        </p:nvSpPr>
        <p:spPr>
          <a:xfrm>
            <a:off x="5536100" y="3237425"/>
            <a:ext cx="2832900" cy="662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b="1" lang="en-GB" sz="1400"/>
              <a:t>Keep up to date on markets and trends</a:t>
            </a:r>
            <a:endParaRPr b="1" sz="1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9" name="Shape 269"/>
        <p:cNvGrpSpPr/>
        <p:nvPr/>
      </p:nvGrpSpPr>
      <p:grpSpPr>
        <a:xfrm>
          <a:off x="0" y="0"/>
          <a:ext cx="0" cy="0"/>
          <a:chOff x="0" y="0"/>
          <a:chExt cx="0" cy="0"/>
        </a:xfrm>
      </p:grpSpPr>
      <p:sp>
        <p:nvSpPr>
          <p:cNvPr id="270" name="Google Shape;270;p26"/>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a:t>
            </a:r>
            <a:endParaRPr/>
          </a:p>
        </p:txBody>
      </p:sp>
      <p:sp>
        <p:nvSpPr>
          <p:cNvPr id="271" name="Google Shape;271;p26"/>
          <p:cNvSpPr txBox="1"/>
          <p:nvPr>
            <p:ph idx="1" type="subTitle"/>
          </p:nvPr>
        </p:nvSpPr>
        <p:spPr>
          <a:xfrm>
            <a:off x="727950" y="2209675"/>
            <a:ext cx="7688100" cy="138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Matthew Sabo</a:t>
            </a:r>
            <a:endParaRPr/>
          </a:p>
          <a:p>
            <a:pPr indent="0" lvl="0" marL="0" rtl="0" algn="l">
              <a:spcBef>
                <a:spcPts val="0"/>
              </a:spcBef>
              <a:spcAft>
                <a:spcPts val="0"/>
              </a:spcAft>
              <a:buNone/>
            </a:pPr>
            <a:r>
              <a:rPr lang="en-GB"/>
              <a:t>mdsabo@ncsu.edu</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